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Medium" charset="1" panose="00000600000000000000"/>
      <p:regular r:id="rId16"/>
    </p:embeddedFont>
    <p:embeddedFont>
      <p:font typeface="Codec Pro Ultra-Bold" charset="1" panose="00000700000000000000"/>
      <p:regular r:id="rId17"/>
    </p:embeddedFont>
    <p:embeddedFont>
      <p:font typeface="Codec Pro" charset="1" panose="00000500000000000000"/>
      <p:regular r:id="rId18"/>
    </p:embeddedFont>
    <p:embeddedFont>
      <p:font typeface="Montserrat" charset="1" panose="00000500000000000000"/>
      <p:regular r:id="rId19"/>
    </p:embeddedFont>
    <p:embeddedFont>
      <p:font typeface="Open Sauce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Codec Pro Bold" charset="1" panose="0000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7927" y="3060255"/>
            <a:ext cx="154547" cy="5301083"/>
            <a:chOff x="0" y="0"/>
            <a:chExt cx="32097" cy="1100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7070" y="7456684"/>
            <a:ext cx="9491089" cy="40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425" spc="121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Yet Another College Hackathon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7070" y="4736854"/>
            <a:ext cx="13027491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80"/>
              </a:lnSpc>
            </a:pPr>
            <a:r>
              <a:rPr lang="en-US" sz="17650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HRLYTICS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7070" y="2850705"/>
            <a:ext cx="13027491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5"/>
              </a:lnSpc>
            </a:pPr>
            <a:r>
              <a:rPr lang="en-US" sz="14904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Y.A.C.H.T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90906" y="613454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19488" y="-4493967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96401" y="-5314389"/>
            <a:ext cx="12413176" cy="10995516"/>
          </a:xfrm>
          <a:custGeom>
            <a:avLst/>
            <a:gdLst/>
            <a:ahLst/>
            <a:cxnLst/>
            <a:rect r="r" b="b" t="t" l="l"/>
            <a:pathLst>
              <a:path h="10995516" w="12413176">
                <a:moveTo>
                  <a:pt x="0" y="0"/>
                </a:moveTo>
                <a:lnTo>
                  <a:pt x="12413177" y="0"/>
                </a:lnTo>
                <a:lnTo>
                  <a:pt x="12413177" y="10995516"/>
                </a:lnTo>
                <a:lnTo>
                  <a:pt x="0" y="10995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3012" y="3795713"/>
            <a:ext cx="15187528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1"/>
              </a:lnSpc>
            </a:pPr>
            <a:r>
              <a:rPr lang="en-US" b="true" sz="10734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YOU!!</a:t>
            </a:r>
          </a:p>
          <a:p>
            <a:pPr algn="r">
              <a:lnSpc>
                <a:spcPts val="5922"/>
              </a:lnSpc>
            </a:pPr>
            <a:r>
              <a:rPr lang="en-US" b="true" sz="4935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~FOR YOUR 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4903072" y="6264698"/>
            <a:ext cx="29028580" cy="16483041"/>
            <a:chOff x="0" y="0"/>
            <a:chExt cx="38704774" cy="21977389"/>
          </a:xfrm>
        </p:grpSpPr>
        <p:grpSp>
          <p:nvGrpSpPr>
            <p:cNvPr name="Group 5" id="5"/>
            <p:cNvGrpSpPr/>
            <p:nvPr/>
          </p:nvGrpSpPr>
          <p:grpSpPr>
            <a:xfrm rot="-622040">
              <a:off x="7041854" y="2601258"/>
              <a:ext cx="30416519" cy="16611471"/>
              <a:chOff x="0" y="0"/>
              <a:chExt cx="6008201" cy="328127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008201" cy="3281278"/>
              </a:xfrm>
              <a:custGeom>
                <a:avLst/>
                <a:gdLst/>
                <a:ahLst/>
                <a:cxnLst/>
                <a:rect r="r" b="b" t="t" l="l"/>
                <a:pathLst>
                  <a:path h="3281278" w="6008201">
                    <a:moveTo>
                      <a:pt x="0" y="0"/>
                    </a:moveTo>
                    <a:lnTo>
                      <a:pt x="6008201" y="0"/>
                    </a:lnTo>
                    <a:lnTo>
                      <a:pt x="6008201" y="3281278"/>
                    </a:lnTo>
                    <a:lnTo>
                      <a:pt x="0" y="3281278"/>
                    </a:ln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6008201" cy="3300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612056">
              <a:off x="1230552" y="2803813"/>
              <a:ext cx="30416519" cy="16611471"/>
              <a:chOff x="0" y="0"/>
              <a:chExt cx="6008201" cy="32812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008201" cy="3281278"/>
              </a:xfrm>
              <a:custGeom>
                <a:avLst/>
                <a:gdLst/>
                <a:ahLst/>
                <a:cxnLst/>
                <a:rect r="r" b="b" t="t" l="l"/>
                <a:pathLst>
                  <a:path h="3281278" w="6008201">
                    <a:moveTo>
                      <a:pt x="0" y="0"/>
                    </a:moveTo>
                    <a:lnTo>
                      <a:pt x="6008201" y="0"/>
                    </a:lnTo>
                    <a:lnTo>
                      <a:pt x="6008201" y="3281278"/>
                    </a:lnTo>
                    <a:lnTo>
                      <a:pt x="0" y="3281278"/>
                    </a:ln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6008201" cy="3300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4348760" y="-345545"/>
            <a:ext cx="5218962" cy="1057828"/>
            <a:chOff x="0" y="0"/>
            <a:chExt cx="1374541" cy="2786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6878" y="1337660"/>
            <a:ext cx="8274244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557708"/>
            <a:ext cx="287744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9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Our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942" y="5114480"/>
            <a:ext cx="1682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1016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69169" y="6557708"/>
            <a:ext cx="287744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9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About HRlytics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66411" y="5114480"/>
            <a:ext cx="1682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1016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3338" y="6557708"/>
            <a:ext cx="287744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9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0579" y="5114480"/>
            <a:ext cx="1682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1016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814141" y="6259823"/>
            <a:ext cx="29028580" cy="16483041"/>
            <a:chOff x="0" y="0"/>
            <a:chExt cx="38704774" cy="21977389"/>
          </a:xfrm>
        </p:grpSpPr>
        <p:grpSp>
          <p:nvGrpSpPr>
            <p:cNvPr name="Group 11" id="11"/>
            <p:cNvGrpSpPr/>
            <p:nvPr/>
          </p:nvGrpSpPr>
          <p:grpSpPr>
            <a:xfrm rot="-622040">
              <a:off x="7041854" y="2601258"/>
              <a:ext cx="30416519" cy="16611471"/>
              <a:chOff x="0" y="0"/>
              <a:chExt cx="6008201" cy="32812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008201" cy="3281278"/>
              </a:xfrm>
              <a:custGeom>
                <a:avLst/>
                <a:gdLst/>
                <a:ahLst/>
                <a:cxnLst/>
                <a:rect r="r" b="b" t="t" l="l"/>
                <a:pathLst>
                  <a:path h="3281278" w="6008201">
                    <a:moveTo>
                      <a:pt x="0" y="0"/>
                    </a:moveTo>
                    <a:lnTo>
                      <a:pt x="6008201" y="0"/>
                    </a:lnTo>
                    <a:lnTo>
                      <a:pt x="6008201" y="3281278"/>
                    </a:lnTo>
                    <a:lnTo>
                      <a:pt x="0" y="3281278"/>
                    </a:ln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6008201" cy="3300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612056">
              <a:off x="1230552" y="2803813"/>
              <a:ext cx="30416519" cy="16611471"/>
              <a:chOff x="0" y="0"/>
              <a:chExt cx="6008201" cy="32812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008201" cy="3281278"/>
              </a:xfrm>
              <a:custGeom>
                <a:avLst/>
                <a:gdLst/>
                <a:ahLst/>
                <a:cxnLst/>
                <a:rect r="r" b="b" t="t" l="l"/>
                <a:pathLst>
                  <a:path h="3281278" w="6008201">
                    <a:moveTo>
                      <a:pt x="0" y="0"/>
                    </a:moveTo>
                    <a:lnTo>
                      <a:pt x="6008201" y="0"/>
                    </a:lnTo>
                    <a:lnTo>
                      <a:pt x="6008201" y="3281278"/>
                    </a:lnTo>
                    <a:lnTo>
                      <a:pt x="0" y="3281278"/>
                    </a:ln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6008201" cy="3300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11053806" y="6557708"/>
            <a:ext cx="287744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9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Features Provided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51048" y="5114480"/>
            <a:ext cx="1682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1016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97975" y="6557708"/>
            <a:ext cx="287744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9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Future Plans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95217" y="5114480"/>
            <a:ext cx="168296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9"/>
              </a:lnSpc>
            </a:pPr>
            <a:r>
              <a:rPr lang="en-US" sz="1016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1408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35006" y="2096264"/>
            <a:ext cx="715103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55"/>
              </a:lnSpc>
              <a:spcBef>
                <a:spcPct val="0"/>
              </a:spcBef>
            </a:pPr>
            <a:r>
              <a:rPr lang="en-US" sz="10046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OUR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804775" y="4439414"/>
            <a:ext cx="11454525" cy="506623"/>
            <a:chOff x="0" y="0"/>
            <a:chExt cx="15272700" cy="67549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923"/>
              <a:ext cx="45944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84"/>
                </a:lnSpc>
                <a:spcBef>
                  <a:spcPct val="0"/>
                </a:spcBef>
              </a:pPr>
              <a:r>
                <a:rPr lang="en-US" b="true" sz="332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Vishnu M 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337788" y="11923"/>
              <a:ext cx="45944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84"/>
                </a:lnSpc>
                <a:spcBef>
                  <a:spcPct val="0"/>
                </a:spcBef>
              </a:pPr>
              <a:r>
                <a:rPr lang="en-US" b="true" sz="332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Tanush T 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678276" y="9525"/>
              <a:ext cx="45944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84"/>
                </a:lnSpc>
                <a:spcBef>
                  <a:spcPct val="0"/>
                </a:spcBef>
              </a:pPr>
              <a:r>
                <a:rPr lang="en-US" b="true" sz="332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Viswa K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35006" y="5146823"/>
            <a:ext cx="2727161" cy="34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AI Engineer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0690" y="5146823"/>
            <a:ext cx="2727161" cy="34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AI Engineer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05151" y="5146823"/>
            <a:ext cx="2727161" cy="7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Backend Engineer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542386" y="6170585"/>
            <a:ext cx="11716914" cy="504825"/>
            <a:chOff x="0" y="0"/>
            <a:chExt cx="15622552" cy="6731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579168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9"/>
                </a:lnSpc>
                <a:spcBef>
                  <a:spcPct val="0"/>
                </a:spcBef>
              </a:pPr>
              <a:r>
                <a:rPr lang="en-US" b="true" sz="331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Varun Kumar G 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179017" y="9525"/>
              <a:ext cx="433651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9"/>
                </a:lnSpc>
                <a:spcBef>
                  <a:spcPct val="0"/>
                </a:spcBef>
              </a:pPr>
              <a:r>
                <a:rPr lang="en-US" b="true" sz="331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Vignesh 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286034" y="9525"/>
              <a:ext cx="4336518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9"/>
                </a:lnSpc>
                <a:spcBef>
                  <a:spcPct val="0"/>
                </a:spcBef>
              </a:pPr>
              <a:r>
                <a:rPr lang="en-US" b="true" sz="331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Saieed 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5006" y="6856385"/>
            <a:ext cx="2727161" cy="7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UI/UX Designer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8457" y="6856385"/>
            <a:ext cx="2727161" cy="7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Database Engineer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05151" y="6856385"/>
            <a:ext cx="2727161" cy="7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Role - Frontend Engineer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204723">
            <a:off x="10218786" y="633870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60581" y="3422632"/>
            <a:ext cx="8798719" cy="1864515"/>
            <a:chOff x="0" y="0"/>
            <a:chExt cx="2317358" cy="491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7358" cy="491066"/>
            </a:xfrm>
            <a:custGeom>
              <a:avLst/>
              <a:gdLst/>
              <a:ahLst/>
              <a:cxnLst/>
              <a:rect r="r" b="b" t="t" l="l"/>
              <a:pathLst>
                <a:path h="491066" w="2317358">
                  <a:moveTo>
                    <a:pt x="0" y="0"/>
                  </a:moveTo>
                  <a:lnTo>
                    <a:pt x="2317358" y="0"/>
                  </a:lnTo>
                  <a:lnTo>
                    <a:pt x="2317358" y="491066"/>
                  </a:lnTo>
                  <a:lnTo>
                    <a:pt x="0" y="49106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317358" cy="510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50609" y="5287147"/>
            <a:ext cx="7001703" cy="691418"/>
          </a:xfrm>
          <a:custGeom>
            <a:avLst/>
            <a:gdLst/>
            <a:ahLst/>
            <a:cxnLst/>
            <a:rect r="r" b="b" t="t" l="l"/>
            <a:pathLst>
              <a:path h="691418" w="7001703">
                <a:moveTo>
                  <a:pt x="0" y="0"/>
                </a:moveTo>
                <a:lnTo>
                  <a:pt x="7001703" y="0"/>
                </a:lnTo>
                <a:lnTo>
                  <a:pt x="7001703" y="691418"/>
                </a:lnTo>
                <a:lnTo>
                  <a:pt x="0" y="6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60581" y="6026229"/>
            <a:ext cx="8798719" cy="2364032"/>
            <a:chOff x="0" y="0"/>
            <a:chExt cx="2562501" cy="6884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2501" cy="688491"/>
            </a:xfrm>
            <a:custGeom>
              <a:avLst/>
              <a:gdLst/>
              <a:ahLst/>
              <a:cxnLst/>
              <a:rect r="r" b="b" t="t" l="l"/>
              <a:pathLst>
                <a:path h="688491" w="2562501">
                  <a:moveTo>
                    <a:pt x="0" y="0"/>
                  </a:moveTo>
                  <a:lnTo>
                    <a:pt x="2562501" y="0"/>
                  </a:lnTo>
                  <a:lnTo>
                    <a:pt x="2562501" y="688491"/>
                  </a:lnTo>
                  <a:lnTo>
                    <a:pt x="0" y="68849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62501" cy="70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684668" y="8390261"/>
            <a:ext cx="6331882" cy="625273"/>
          </a:xfrm>
          <a:custGeom>
            <a:avLst/>
            <a:gdLst/>
            <a:ahLst/>
            <a:cxnLst/>
            <a:rect r="r" b="b" t="t" l="l"/>
            <a:pathLst>
              <a:path h="625273" w="6331882">
                <a:moveTo>
                  <a:pt x="0" y="0"/>
                </a:moveTo>
                <a:lnTo>
                  <a:pt x="6331882" y="0"/>
                </a:lnTo>
                <a:lnTo>
                  <a:pt x="6331882" y="625273"/>
                </a:lnTo>
                <a:lnTo>
                  <a:pt x="0" y="62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068095" y="1398127"/>
            <a:ext cx="10499972" cy="137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11"/>
              </a:lnSpc>
              <a:spcBef>
                <a:spcPct val="0"/>
              </a:spcBef>
            </a:pPr>
            <a:r>
              <a:rPr lang="en-US" sz="8259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ABOUT HRLYTICS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535809"/>
            <a:ext cx="7413218" cy="204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HRlytics makes HR processes smarter and more efficient. With AI-driven hiring, performance tracking, and clear data visuals, it helps companies make better decisions and improve workforce management.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146798"/>
            <a:ext cx="7832577" cy="210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sets HRlytics apart is Donna, our AI-powered visual assistant, designed to provide real-time HR insights, assist in talent acquisition, and streamline administrative processes. Whether you're a startup or a large enterprise, HRlytics ensures your workforce is managed with intelligence and efficiency.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-3308027" y="3028602"/>
            <a:ext cx="10504050" cy="4174964"/>
            <a:chOff x="0" y="0"/>
            <a:chExt cx="2766499" cy="10995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66499" cy="1099579"/>
            </a:xfrm>
            <a:custGeom>
              <a:avLst/>
              <a:gdLst/>
              <a:ahLst/>
              <a:cxnLst/>
              <a:rect r="r" b="b" t="t" l="l"/>
              <a:pathLst>
                <a:path h="1099579" w="2766499">
                  <a:moveTo>
                    <a:pt x="0" y="0"/>
                  </a:moveTo>
                  <a:lnTo>
                    <a:pt x="2766499" y="0"/>
                  </a:lnTo>
                  <a:lnTo>
                    <a:pt x="2766499" y="1099579"/>
                  </a:lnTo>
                  <a:lnTo>
                    <a:pt x="0" y="109957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2766499" cy="1118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5551480" y="-2843263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5118" y="3775929"/>
            <a:ext cx="7855464" cy="3990197"/>
          </a:xfrm>
          <a:custGeom>
            <a:avLst/>
            <a:gdLst/>
            <a:ahLst/>
            <a:cxnLst/>
            <a:rect r="r" b="b" t="t" l="l"/>
            <a:pathLst>
              <a:path h="3990197" w="7855464">
                <a:moveTo>
                  <a:pt x="0" y="0"/>
                </a:moveTo>
                <a:lnTo>
                  <a:pt x="7855463" y="0"/>
                </a:lnTo>
                <a:lnTo>
                  <a:pt x="7855463" y="3990197"/>
                </a:lnTo>
                <a:lnTo>
                  <a:pt x="0" y="399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0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44200" y="0"/>
            <a:ext cx="7543800" cy="10287000"/>
            <a:chOff x="0" y="0"/>
            <a:chExt cx="198684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68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6844">
                  <a:moveTo>
                    <a:pt x="0" y="0"/>
                  </a:moveTo>
                  <a:lnTo>
                    <a:pt x="1986844" y="0"/>
                  </a:lnTo>
                  <a:lnTo>
                    <a:pt x="19868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68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4170" y="2783186"/>
            <a:ext cx="10013292" cy="5332078"/>
          </a:xfrm>
          <a:custGeom>
            <a:avLst/>
            <a:gdLst/>
            <a:ahLst/>
            <a:cxnLst/>
            <a:rect r="r" b="b" t="t" l="l"/>
            <a:pathLst>
              <a:path h="5332078" w="10013292">
                <a:moveTo>
                  <a:pt x="0" y="0"/>
                </a:moveTo>
                <a:lnTo>
                  <a:pt x="10013292" y="0"/>
                </a:lnTo>
                <a:lnTo>
                  <a:pt x="10013292" y="5332078"/>
                </a:lnTo>
                <a:lnTo>
                  <a:pt x="0" y="5332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02532" y="3505404"/>
            <a:ext cx="5302797" cy="348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</a:t>
            </a: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oncept behind HRlytics is simple: Make HR smarter and more efficient with AI-driven insights. Traditional HR management is time-consuming, error-prone, and lacks real-time insights.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28200" y="1252563"/>
            <a:ext cx="5575801" cy="153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40"/>
              </a:lnSpc>
              <a:spcBef>
                <a:spcPct val="0"/>
              </a:spcBef>
            </a:pPr>
            <a:r>
              <a:rPr lang="en-US" sz="911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CONCEPT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204723">
            <a:off x="747371" y="7603952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552424">
            <a:off x="-1251872" y="-3969486"/>
            <a:ext cx="12533213" cy="4870439"/>
            <a:chOff x="0" y="0"/>
            <a:chExt cx="3300928" cy="12827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00928" cy="1282749"/>
            </a:xfrm>
            <a:custGeom>
              <a:avLst/>
              <a:gdLst/>
              <a:ahLst/>
              <a:cxnLst/>
              <a:rect r="r" b="b" t="t" l="l"/>
              <a:pathLst>
                <a:path h="1282749" w="3300928">
                  <a:moveTo>
                    <a:pt x="0" y="0"/>
                  </a:moveTo>
                  <a:lnTo>
                    <a:pt x="3300928" y="0"/>
                  </a:lnTo>
                  <a:lnTo>
                    <a:pt x="3300928" y="1282749"/>
                  </a:lnTo>
                  <a:lnTo>
                    <a:pt x="0" y="1282749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300928" cy="1301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1313" y="3873741"/>
            <a:ext cx="12365374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16"/>
              </a:lnSpc>
              <a:spcBef>
                <a:spcPct val="0"/>
              </a:spcBef>
            </a:pPr>
            <a:r>
              <a:rPr lang="en-US" sz="1393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478469">
            <a:off x="-99982" y="-3976778"/>
            <a:ext cx="19397009" cy="9440487"/>
            <a:chOff x="0" y="0"/>
            <a:chExt cx="5108677" cy="2486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677" cy="2486383"/>
            </a:xfrm>
            <a:custGeom>
              <a:avLst/>
              <a:gdLst/>
              <a:ahLst/>
              <a:cxnLst/>
              <a:rect r="r" b="b" t="t" l="l"/>
              <a:pathLst>
                <a:path h="2486383" w="5108677">
                  <a:moveTo>
                    <a:pt x="0" y="0"/>
                  </a:moveTo>
                  <a:lnTo>
                    <a:pt x="5108677" y="0"/>
                  </a:lnTo>
                  <a:lnTo>
                    <a:pt x="5108677" y="2486383"/>
                  </a:lnTo>
                  <a:lnTo>
                    <a:pt x="0" y="2486383"/>
                  </a:lnTo>
                  <a:close/>
                </a:path>
              </a:pathLst>
            </a:custGeom>
            <a:solidFill>
              <a:srgbClr val="100F0D">
                <a:alpha val="8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108677" cy="250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960650" y="104251"/>
            <a:ext cx="2676928" cy="5439449"/>
            <a:chOff x="0" y="0"/>
            <a:chExt cx="660400" cy="1341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341916"/>
            </a:xfrm>
            <a:custGeom>
              <a:avLst/>
              <a:gdLst/>
              <a:ahLst/>
              <a:cxnLst/>
              <a:rect r="r" b="b" t="t" l="l"/>
              <a:pathLst>
                <a:path h="134191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0255"/>
                  </a:cubicBezTo>
                  <a:lnTo>
                    <a:pt x="660400" y="1341916"/>
                  </a:lnTo>
                  <a:lnTo>
                    <a:pt x="0" y="1341916"/>
                  </a:lnTo>
                  <a:lnTo>
                    <a:pt x="0" y="34099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7950"/>
              <a:ext cx="660400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5035143" y="5382299"/>
            <a:ext cx="2676928" cy="5439449"/>
            <a:chOff x="0" y="0"/>
            <a:chExt cx="660400" cy="1341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1341916"/>
            </a:xfrm>
            <a:custGeom>
              <a:avLst/>
              <a:gdLst/>
              <a:ahLst/>
              <a:cxnLst/>
              <a:rect r="r" b="b" t="t" l="l"/>
              <a:pathLst>
                <a:path h="134191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0255"/>
                  </a:cubicBezTo>
                  <a:lnTo>
                    <a:pt x="660400" y="1341916"/>
                  </a:lnTo>
                  <a:lnTo>
                    <a:pt x="0" y="1341916"/>
                  </a:lnTo>
                  <a:lnTo>
                    <a:pt x="0" y="34099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7950"/>
              <a:ext cx="660400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932482" y="6967655"/>
            <a:ext cx="2268736" cy="2268736"/>
          </a:xfrm>
          <a:custGeom>
            <a:avLst/>
            <a:gdLst/>
            <a:ahLst/>
            <a:cxnLst/>
            <a:rect r="r" b="b" t="t" l="l"/>
            <a:pathLst>
              <a:path h="2268736" w="2268736">
                <a:moveTo>
                  <a:pt x="0" y="0"/>
                </a:moveTo>
                <a:lnTo>
                  <a:pt x="2268736" y="0"/>
                </a:lnTo>
                <a:lnTo>
                  <a:pt x="2268736" y="2268736"/>
                </a:lnTo>
                <a:lnTo>
                  <a:pt x="0" y="226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03058" y="1689607"/>
            <a:ext cx="2268736" cy="2268736"/>
          </a:xfrm>
          <a:custGeom>
            <a:avLst/>
            <a:gdLst/>
            <a:ahLst/>
            <a:cxnLst/>
            <a:rect r="r" b="b" t="t" l="l"/>
            <a:pathLst>
              <a:path h="2268736" w="2268736">
                <a:moveTo>
                  <a:pt x="0" y="0"/>
                </a:moveTo>
                <a:lnTo>
                  <a:pt x="2268736" y="0"/>
                </a:lnTo>
                <a:lnTo>
                  <a:pt x="2268736" y="2268736"/>
                </a:lnTo>
                <a:lnTo>
                  <a:pt x="0" y="226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7069" y="4667829"/>
            <a:ext cx="6528344" cy="3247851"/>
          </a:xfrm>
          <a:custGeom>
            <a:avLst/>
            <a:gdLst/>
            <a:ahLst/>
            <a:cxnLst/>
            <a:rect r="r" b="b" t="t" l="l"/>
            <a:pathLst>
              <a:path h="3247851" w="6528344">
                <a:moveTo>
                  <a:pt x="0" y="0"/>
                </a:moveTo>
                <a:lnTo>
                  <a:pt x="6528344" y="0"/>
                </a:lnTo>
                <a:lnTo>
                  <a:pt x="6528344" y="3247851"/>
                </a:lnTo>
                <a:lnTo>
                  <a:pt x="0" y="3247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91456" y="2775846"/>
            <a:ext cx="7311692" cy="3621487"/>
          </a:xfrm>
          <a:custGeom>
            <a:avLst/>
            <a:gdLst/>
            <a:ahLst/>
            <a:cxnLst/>
            <a:rect r="r" b="b" t="t" l="l"/>
            <a:pathLst>
              <a:path h="3621487" w="7311692">
                <a:moveTo>
                  <a:pt x="0" y="0"/>
                </a:moveTo>
                <a:lnTo>
                  <a:pt x="7311692" y="0"/>
                </a:lnTo>
                <a:lnTo>
                  <a:pt x="7311692" y="3621487"/>
                </a:lnTo>
                <a:lnTo>
                  <a:pt x="0" y="3621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0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50102" y="2069966"/>
            <a:ext cx="1774649" cy="138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36"/>
              </a:lnSpc>
              <a:spcBef>
                <a:spcPct val="0"/>
              </a:spcBef>
            </a:pPr>
            <a:r>
              <a:rPr lang="en-US" sz="828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9526" y="7348014"/>
            <a:ext cx="1774649" cy="138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36"/>
              </a:lnSpc>
              <a:spcBef>
                <a:spcPct val="0"/>
              </a:spcBef>
            </a:pPr>
            <a:r>
              <a:rPr lang="en-US" sz="828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3168" y="1000125"/>
            <a:ext cx="3601929" cy="63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Hiring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29959" y="7140051"/>
            <a:ext cx="6623923" cy="63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Employee Management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97248" y="1747074"/>
            <a:ext cx="10915698" cy="8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AI-driven recruitment process that filters and ranks the best candidates based on their qualifications, experience, and suitability.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10153" y="8219895"/>
            <a:ext cx="9450406" cy="8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3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performance tracking using interactive charts and data visualization tools to measure employee productivity.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64105">
            <a:off x="-526100" y="-646035"/>
            <a:ext cx="19397009" cy="8405872"/>
            <a:chOff x="0" y="0"/>
            <a:chExt cx="5108677" cy="2213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677" cy="2213892"/>
            </a:xfrm>
            <a:custGeom>
              <a:avLst/>
              <a:gdLst/>
              <a:ahLst/>
              <a:cxnLst/>
              <a:rect r="r" b="b" t="t" l="l"/>
              <a:pathLst>
                <a:path h="2213892" w="5108677">
                  <a:moveTo>
                    <a:pt x="0" y="0"/>
                  </a:moveTo>
                  <a:lnTo>
                    <a:pt x="5108677" y="0"/>
                  </a:lnTo>
                  <a:lnTo>
                    <a:pt x="5108677" y="2213892"/>
                  </a:lnTo>
                  <a:lnTo>
                    <a:pt x="0" y="2213892"/>
                  </a:lnTo>
                  <a:close/>
                </a:path>
              </a:pathLst>
            </a:custGeom>
            <a:solidFill>
              <a:srgbClr val="100F0D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677" cy="2232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00694" y="7107644"/>
            <a:ext cx="2676928" cy="5439449"/>
            <a:chOff x="0" y="0"/>
            <a:chExt cx="660400" cy="13419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341916"/>
            </a:xfrm>
            <a:custGeom>
              <a:avLst/>
              <a:gdLst/>
              <a:ahLst/>
              <a:cxnLst/>
              <a:rect r="r" b="b" t="t" l="l"/>
              <a:pathLst>
                <a:path h="134191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0255"/>
                  </a:cubicBezTo>
                  <a:lnTo>
                    <a:pt x="660400" y="1341916"/>
                  </a:lnTo>
                  <a:lnTo>
                    <a:pt x="0" y="1341916"/>
                  </a:lnTo>
                  <a:lnTo>
                    <a:pt x="0" y="34099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7950"/>
              <a:ext cx="660400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04790" y="7404333"/>
            <a:ext cx="2268736" cy="2268736"/>
          </a:xfrm>
          <a:custGeom>
            <a:avLst/>
            <a:gdLst/>
            <a:ahLst/>
            <a:cxnLst/>
            <a:rect r="r" b="b" t="t" l="l"/>
            <a:pathLst>
              <a:path h="2268736" w="2268736">
                <a:moveTo>
                  <a:pt x="0" y="0"/>
                </a:moveTo>
                <a:lnTo>
                  <a:pt x="2268736" y="0"/>
                </a:lnTo>
                <a:lnTo>
                  <a:pt x="2268736" y="2268736"/>
                </a:lnTo>
                <a:lnTo>
                  <a:pt x="0" y="2268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7719" y="329456"/>
            <a:ext cx="7496246" cy="3991751"/>
          </a:xfrm>
          <a:custGeom>
            <a:avLst/>
            <a:gdLst/>
            <a:ahLst/>
            <a:cxnLst/>
            <a:rect r="r" b="b" t="t" l="l"/>
            <a:pathLst>
              <a:path h="3991751" w="7496246">
                <a:moveTo>
                  <a:pt x="0" y="0"/>
                </a:moveTo>
                <a:lnTo>
                  <a:pt x="7496246" y="0"/>
                </a:lnTo>
                <a:lnTo>
                  <a:pt x="7496246" y="3991751"/>
                </a:lnTo>
                <a:lnTo>
                  <a:pt x="0" y="3991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51833" y="7784692"/>
            <a:ext cx="177464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36"/>
              </a:lnSpc>
              <a:spcBef>
                <a:spcPct val="0"/>
              </a:spcBef>
            </a:pPr>
            <a:r>
              <a:rPr lang="en-US" b="true" sz="828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1524" y="4627267"/>
            <a:ext cx="477526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4124" y="5645265"/>
            <a:ext cx="7010067" cy="70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Streamline task tracking, resource allocation, and team collaboration.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89481" y="4710770"/>
            <a:ext cx="3381664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6661" y="5645265"/>
            <a:ext cx="6927304" cy="107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Donna, our virtual HR assistant, helps with employee queries, analytics, and recommendations, making HR management smoother.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241849" y="7107644"/>
            <a:ext cx="2676928" cy="5439449"/>
            <a:chOff x="0" y="0"/>
            <a:chExt cx="660400" cy="13419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400" cy="1341916"/>
            </a:xfrm>
            <a:custGeom>
              <a:avLst/>
              <a:gdLst/>
              <a:ahLst/>
              <a:cxnLst/>
              <a:rect r="r" b="b" t="t" l="l"/>
              <a:pathLst>
                <a:path h="134191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0255"/>
                  </a:cubicBezTo>
                  <a:lnTo>
                    <a:pt x="660400" y="1341916"/>
                  </a:lnTo>
                  <a:lnTo>
                    <a:pt x="0" y="1341916"/>
                  </a:lnTo>
                  <a:lnTo>
                    <a:pt x="0" y="34099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93939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07950"/>
              <a:ext cx="660400" cy="123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445945" y="7398276"/>
            <a:ext cx="2268736" cy="2268736"/>
          </a:xfrm>
          <a:custGeom>
            <a:avLst/>
            <a:gdLst/>
            <a:ahLst/>
            <a:cxnLst/>
            <a:rect r="r" b="b" t="t" l="l"/>
            <a:pathLst>
              <a:path h="2268736" w="2268736">
                <a:moveTo>
                  <a:pt x="0" y="0"/>
                </a:moveTo>
                <a:lnTo>
                  <a:pt x="2268736" y="0"/>
                </a:lnTo>
                <a:lnTo>
                  <a:pt x="2268736" y="2268736"/>
                </a:lnTo>
                <a:lnTo>
                  <a:pt x="0" y="2268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692989" y="7778635"/>
            <a:ext cx="177464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36"/>
              </a:lnSpc>
              <a:spcBef>
                <a:spcPct val="0"/>
              </a:spcBef>
            </a:pPr>
            <a:r>
              <a:rPr lang="en-US" b="true" sz="8280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4928025" y="-2933103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8417" y="329456"/>
            <a:ext cx="7621481" cy="3991751"/>
          </a:xfrm>
          <a:custGeom>
            <a:avLst/>
            <a:gdLst/>
            <a:ahLst/>
            <a:cxnLst/>
            <a:rect r="r" b="b" t="t" l="l"/>
            <a:pathLst>
              <a:path h="3991751" w="7621481">
                <a:moveTo>
                  <a:pt x="0" y="0"/>
                </a:moveTo>
                <a:lnTo>
                  <a:pt x="7621481" y="0"/>
                </a:lnTo>
                <a:lnTo>
                  <a:pt x="7621481" y="3991751"/>
                </a:lnTo>
                <a:lnTo>
                  <a:pt x="0" y="3991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346">
            <a:off x="-4890178" y="-4389291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1"/>
                </a:lnTo>
                <a:lnTo>
                  <a:pt x="0" y="9955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8023" y="1839171"/>
            <a:ext cx="11731954" cy="215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518"/>
              </a:lnSpc>
              <a:spcBef>
                <a:spcPct val="0"/>
              </a:spcBef>
            </a:pPr>
            <a:r>
              <a:rPr lang="en-US" sz="12931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FUTURE PLANS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6838230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830957"/>
            <a:ext cx="16230600" cy="2792488"/>
            <a:chOff x="0" y="0"/>
            <a:chExt cx="21640800" cy="372331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527304" cy="998466"/>
              <a:chOff x="0" y="0"/>
              <a:chExt cx="921407" cy="14094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21408" cy="140946"/>
              </a:xfrm>
              <a:custGeom>
                <a:avLst/>
                <a:gdLst/>
                <a:ahLst/>
                <a:cxnLst/>
                <a:rect r="r" b="b" t="t" l="l"/>
                <a:pathLst>
                  <a:path h="140946" w="921408">
                    <a:moveTo>
                      <a:pt x="0" y="0"/>
                    </a:moveTo>
                    <a:lnTo>
                      <a:pt x="921408" y="0"/>
                    </a:lnTo>
                    <a:lnTo>
                      <a:pt x="921408" y="140946"/>
                    </a:lnTo>
                    <a:lnTo>
                      <a:pt x="0" y="14094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21407" cy="159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  <a:r>
                  <a:rPr lang="en-US" b="true" sz="2200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Increase Scalability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555453" y="0"/>
              <a:ext cx="6527304" cy="998466"/>
              <a:chOff x="0" y="0"/>
              <a:chExt cx="921407" cy="14094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1408" cy="140946"/>
              </a:xfrm>
              <a:custGeom>
                <a:avLst/>
                <a:gdLst/>
                <a:ahLst/>
                <a:cxnLst/>
                <a:rect r="r" b="b" t="t" l="l"/>
                <a:pathLst>
                  <a:path h="140946" w="921408">
                    <a:moveTo>
                      <a:pt x="0" y="0"/>
                    </a:moveTo>
                    <a:lnTo>
                      <a:pt x="921408" y="0"/>
                    </a:lnTo>
                    <a:lnTo>
                      <a:pt x="921408" y="140946"/>
                    </a:lnTo>
                    <a:lnTo>
                      <a:pt x="0" y="14094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21407" cy="159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  <a:r>
                  <a:rPr lang="en-US" b="true" sz="2200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Implement TTS and STT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113496" y="0"/>
              <a:ext cx="6527304" cy="998466"/>
              <a:chOff x="0" y="0"/>
              <a:chExt cx="921407" cy="14094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21408" cy="140946"/>
              </a:xfrm>
              <a:custGeom>
                <a:avLst/>
                <a:gdLst/>
                <a:ahLst/>
                <a:cxnLst/>
                <a:rect r="r" b="b" t="t" l="l"/>
                <a:pathLst>
                  <a:path h="140946" w="921408">
                    <a:moveTo>
                      <a:pt x="0" y="0"/>
                    </a:moveTo>
                    <a:lnTo>
                      <a:pt x="921408" y="0"/>
                    </a:lnTo>
                    <a:lnTo>
                      <a:pt x="921408" y="140946"/>
                    </a:lnTo>
                    <a:lnTo>
                      <a:pt x="0" y="14094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21407" cy="159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  <a:r>
                  <a:rPr lang="en-US" b="true" sz="2200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Connecting BS Systems</a:t>
                </a: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168671"/>
              <a:ext cx="6527304" cy="2554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4809" indent="-297404" lvl="1">
                <a:lnSpc>
                  <a:spcPts val="3857"/>
                </a:lnSpc>
                <a:buFont typeface="Arial"/>
                <a:buChar char="•"/>
              </a:pPr>
              <a:r>
                <a:rPr lang="en-US" sz="2755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Enhance system capacity to manage higher traffic and data loads.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555453" y="1168671"/>
              <a:ext cx="6527304" cy="1906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4809" indent="-297404" lvl="1">
                <a:lnSpc>
                  <a:spcPts val="3857"/>
                </a:lnSpc>
                <a:buFont typeface="Arial"/>
                <a:buChar char="•"/>
              </a:pPr>
              <a:r>
                <a:rPr lang="en-US" sz="2755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 speech interaction for better user engagement.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113496" y="1168671"/>
              <a:ext cx="6527304" cy="1906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94809" indent="-297404" lvl="1">
                <a:lnSpc>
                  <a:spcPts val="3857"/>
                </a:lnSpc>
                <a:buFont typeface="Arial"/>
                <a:buChar char="•"/>
              </a:pPr>
              <a:r>
                <a:rPr lang="en-US" sz="2755" spc="112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Connect with external systems for seamless data integration.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420972" y="9758086"/>
            <a:ext cx="5218962" cy="1057828"/>
            <a:chOff x="0" y="0"/>
            <a:chExt cx="1374541" cy="2786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DAGii2jn-Wk</dc:identifier>
  <dcterms:modified xsi:type="dcterms:W3CDTF">2011-08-01T06:04:30Z</dcterms:modified>
  <cp:revision>1</cp:revision>
  <dc:title>Black and white modern professional business proposal presentation</dc:title>
</cp:coreProperties>
</file>